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91" r:id="rId5"/>
    <p:sldId id="294" r:id="rId6"/>
    <p:sldId id="277" r:id="rId7"/>
    <p:sldId id="295" r:id="rId8"/>
    <p:sldId id="258" r:id="rId9"/>
    <p:sldId id="262" r:id="rId10"/>
    <p:sldId id="296" r:id="rId11"/>
    <p:sldId id="264" r:id="rId12"/>
    <p:sldId id="268" r:id="rId13"/>
    <p:sldId id="286" r:id="rId14"/>
    <p:sldId id="292"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9" autoAdjust="0"/>
    <p:restoredTop sz="93204" autoAdjust="0"/>
  </p:normalViewPr>
  <p:slideViewPr>
    <p:cSldViewPr snapToGrid="0">
      <p:cViewPr varScale="1">
        <p:scale>
          <a:sx n="83" d="100"/>
          <a:sy n="83" d="100"/>
        </p:scale>
        <p:origin x="456" y="67"/>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1/6/2025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28071-AFC0-70DF-32E2-0700FF3F6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F050A-8AAB-81AB-063A-55BBB322B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A2D9FC-D82E-BE21-329B-62B781B442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C81879E-6998-A6AD-667F-E932730B13DD}"/>
              </a:ext>
            </a:extLst>
          </p:cNvPr>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115052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C28F0-C481-9A1F-8AF8-DE3CEBCB6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4BCAE-2AC7-40ED-A92F-5F803AA561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6E3772-EEF1-46CF-99FB-05A7551D99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95ABCB-5D93-D5CD-84B2-EC21C76EA525}"/>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39129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909667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Recommendation</a:t>
            </a:r>
            <a:br>
              <a:rPr lang="en-US" dirty="0"/>
            </a:br>
            <a:r>
              <a:rPr lang="en-US" dirty="0"/>
              <a:t>systems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normAutofit/>
          </a:bodyPr>
          <a:lstStyle/>
          <a:p>
            <a:r>
              <a:rPr lang="en-US" sz="2000" dirty="0">
                <a:latin typeface="Aharoni" panose="02010803020104030203" pitchFamily="2" charset="-79"/>
                <a:cs typeface="Aharoni" panose="02010803020104030203" pitchFamily="2" charset="-79"/>
              </a:rPr>
              <a:t>- ARPAN SINGH</a:t>
            </a:r>
            <a:r>
              <a:rPr lang="en-US" dirty="0">
                <a:latin typeface="Aharoni" panose="02010803020104030203" pitchFamily="2" charset="-79"/>
                <a:cs typeface="Aharoni" panose="02010803020104030203" pitchFamily="2" charset="-79"/>
              </a:rPr>
              <a:t>_[ K</a:t>
            </a:r>
            <a:r>
              <a:rPr lang="en-US" sz="3200" dirty="0">
                <a:latin typeface="Aharoni" panose="02010803020104030203" pitchFamily="2" charset="-79"/>
                <a:cs typeface="Aharoni" panose="02010803020104030203" pitchFamily="2" charset="-79"/>
              </a:rPr>
              <a:t>1</a:t>
            </a:r>
            <a:r>
              <a:rPr lang="en-US" dirty="0">
                <a:latin typeface="Aharoni" panose="02010803020104030203" pitchFamily="2" charset="-79"/>
                <a:cs typeface="Aharoni" panose="02010803020104030203" pitchFamily="2" charset="-79"/>
              </a:rPr>
              <a:t> ]_[ </a:t>
            </a:r>
            <a:r>
              <a:rPr lang="en-US" sz="3200" dirty="0">
                <a:latin typeface="Aharoni" panose="02010803020104030203" pitchFamily="2" charset="-79"/>
                <a:cs typeface="Aharoni" panose="02010803020104030203" pitchFamily="2" charset="-79"/>
              </a:rPr>
              <a:t>53</a:t>
            </a:r>
            <a:r>
              <a:rPr lang="en-US" dirty="0">
                <a:latin typeface="Aharoni" panose="02010803020104030203" pitchFamily="2" charset="-79"/>
                <a:cs typeface="Aharoni" panose="02010803020104030203" pitchFamily="2" charset="-79"/>
              </a:rPr>
              <a:t> ]</a:t>
            </a:r>
          </a:p>
          <a:p>
            <a:endParaRPr lang="en-US" sz="2000" dirty="0">
              <a:latin typeface="Aharoni" panose="02010803020104030203" pitchFamily="2" charset="-79"/>
              <a:cs typeface="Aharoni" panose="02010803020104030203" pitchFamily="2" charset="-79"/>
            </a:endParaRP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a:t>
            </a:fld>
            <a:endParaRPr lang="en-US" dirty="0"/>
          </a:p>
        </p:txBody>
      </p:sp>
      <p:cxnSp>
        <p:nvCxnSpPr>
          <p:cNvPr id="6" name="Straight Connector 5">
            <a:extLst>
              <a:ext uri="{FF2B5EF4-FFF2-40B4-BE49-F238E27FC236}">
                <a16:creationId xmlns:a16="http://schemas.microsoft.com/office/drawing/2014/main" id="{903B5157-28F3-2F56-565F-33D81583F6FC}"/>
              </a:ext>
            </a:extLst>
          </p:cNvPr>
          <p:cNvCxnSpPr/>
          <p:nvPr/>
        </p:nvCxnSpPr>
        <p:spPr>
          <a:xfrm>
            <a:off x="5111262" y="4067909"/>
            <a:ext cx="3704492"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3251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213891" y="75498"/>
            <a:ext cx="8983531" cy="583575"/>
          </a:xfrm>
        </p:spPr>
        <p:txBody>
          <a:bodyPr>
            <a:normAutofit/>
          </a:bodyPr>
          <a:lstStyle/>
          <a:p>
            <a:r>
              <a:rPr lang="en-US" sz="3200" u="sng" dirty="0"/>
              <a:t>Final Dataset ( Filtered out)</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9" name="Content Placeholder 8" descr="A screenshot of a computer">
            <a:extLst>
              <a:ext uri="{FF2B5EF4-FFF2-40B4-BE49-F238E27FC236}">
                <a16:creationId xmlns:a16="http://schemas.microsoft.com/office/drawing/2014/main" id="{21B6C17F-7442-EA47-1C2F-92241616ABB5}"/>
              </a:ext>
            </a:extLst>
          </p:cNvPr>
          <p:cNvPicPr>
            <a:picLocks noGrp="1" noChangeAspect="1"/>
          </p:cNvPicPr>
          <p:nvPr>
            <p:ph sz="half" idx="1"/>
          </p:nvPr>
        </p:nvPicPr>
        <p:blipFill>
          <a:blip r:embed="rId3"/>
          <a:stretch>
            <a:fillRect/>
          </a:stretch>
        </p:blipFill>
        <p:spPr>
          <a:xfrm>
            <a:off x="2924874" y="659072"/>
            <a:ext cx="8874369" cy="3229875"/>
          </a:xfrm>
        </p:spPr>
      </p:pic>
      <p:pic>
        <p:nvPicPr>
          <p:cNvPr id="11" name="Picture 10" descr="A screenshot of a computer">
            <a:extLst>
              <a:ext uri="{FF2B5EF4-FFF2-40B4-BE49-F238E27FC236}">
                <a16:creationId xmlns:a16="http://schemas.microsoft.com/office/drawing/2014/main" id="{94E329C6-1FCD-EC3A-4F1A-DFD13CAB865D}"/>
              </a:ext>
            </a:extLst>
          </p:cNvPr>
          <p:cNvPicPr>
            <a:picLocks noChangeAspect="1"/>
          </p:cNvPicPr>
          <p:nvPr/>
        </p:nvPicPr>
        <p:blipFill>
          <a:blip r:embed="rId4"/>
          <a:srcRect t="1420"/>
          <a:stretch/>
        </p:blipFill>
        <p:spPr>
          <a:xfrm>
            <a:off x="2936597" y="3947563"/>
            <a:ext cx="8983531" cy="2832527"/>
          </a:xfrm>
          <a:prstGeom prst="rect">
            <a:avLst/>
          </a:prstGeom>
        </p:spPr>
      </p:pic>
    </p:spTree>
    <p:extLst>
      <p:ext uri="{BB962C8B-B14F-4D97-AF65-F5344CB8AC3E}">
        <p14:creationId xmlns:p14="http://schemas.microsoft.com/office/powerpoint/2010/main" val="1418789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145839"/>
            <a:ext cx="10668000" cy="745119"/>
          </a:xfrm>
        </p:spPr>
        <p:txBody>
          <a:bodyPr/>
          <a:lstStyle/>
          <a:p>
            <a:r>
              <a:rPr lang="en-US" u="sng" dirty="0"/>
              <a:t>Final output</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9" name="Picture 8" descr="A screenshot of a computer">
            <a:extLst>
              <a:ext uri="{FF2B5EF4-FFF2-40B4-BE49-F238E27FC236}">
                <a16:creationId xmlns:a16="http://schemas.microsoft.com/office/drawing/2014/main" id="{F036EEE6-B5BC-BF9F-B712-E8D6C6509332}"/>
              </a:ext>
            </a:extLst>
          </p:cNvPr>
          <p:cNvPicPr>
            <a:picLocks noChangeAspect="1"/>
          </p:cNvPicPr>
          <p:nvPr/>
        </p:nvPicPr>
        <p:blipFill>
          <a:blip r:embed="rId3"/>
          <a:stretch>
            <a:fillRect/>
          </a:stretch>
        </p:blipFill>
        <p:spPr>
          <a:xfrm>
            <a:off x="300177" y="985680"/>
            <a:ext cx="11594123" cy="4886639"/>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8EF5-C0B5-8E1E-E943-346A869940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0F2353-F084-4C3A-D859-68C9C3B85271}"/>
              </a:ext>
            </a:extLst>
          </p:cNvPr>
          <p:cNvSpPr>
            <a:spLocks noGrp="1"/>
          </p:cNvSpPr>
          <p:nvPr>
            <p:ph type="title"/>
          </p:nvPr>
        </p:nvSpPr>
        <p:spPr>
          <a:xfrm>
            <a:off x="771736" y="896112"/>
            <a:ext cx="4761931" cy="653731"/>
          </a:xfrm>
        </p:spPr>
        <p:txBody>
          <a:bodyPr>
            <a:normAutofit fontScale="90000"/>
          </a:bodyPr>
          <a:lstStyle/>
          <a:p>
            <a:r>
              <a:rPr lang="en-US" u="sng" dirty="0"/>
              <a:t>INTRODUCTION</a:t>
            </a:r>
          </a:p>
        </p:txBody>
      </p:sp>
      <p:sp>
        <p:nvSpPr>
          <p:cNvPr id="6" name="Content Placeholder 5">
            <a:extLst>
              <a:ext uri="{FF2B5EF4-FFF2-40B4-BE49-F238E27FC236}">
                <a16:creationId xmlns:a16="http://schemas.microsoft.com/office/drawing/2014/main" id="{34C96927-072D-EA7C-E26E-168AE5ECDDDD}"/>
              </a:ext>
            </a:extLst>
          </p:cNvPr>
          <p:cNvSpPr>
            <a:spLocks noGrp="1"/>
          </p:cNvSpPr>
          <p:nvPr>
            <p:ph sz="half" idx="14"/>
          </p:nvPr>
        </p:nvSpPr>
        <p:spPr>
          <a:xfrm>
            <a:off x="774284" y="1826322"/>
            <a:ext cx="4514850" cy="2602523"/>
          </a:xfrm>
        </p:spPr>
        <p:txBody>
          <a:bodyPr vert="horz" lIns="91440" tIns="45720" rIns="91440" bIns="45720" rtlCol="0" anchor="t">
            <a:normAutofit/>
          </a:bodyPr>
          <a:lstStyle/>
          <a:p>
            <a:r>
              <a:rPr lang="en-US" sz="2400" dirty="0">
                <a:latin typeface="Agency FB" panose="020B0503020202020204" pitchFamily="34" charset="0"/>
              </a:rPr>
              <a:t>A recommendation system is a kind of information filtering system that makes most out of the data given to it and to make predictions upon it .  These have a great range of operations . These systems are often useful for gathering and processing large amount of data for websites , Apps ,  and other  e-commerce</a:t>
            </a:r>
          </a:p>
        </p:txBody>
      </p:sp>
      <p:sp>
        <p:nvSpPr>
          <p:cNvPr id="8" name="Content Placeholder 7">
            <a:extLst>
              <a:ext uri="{FF2B5EF4-FFF2-40B4-BE49-F238E27FC236}">
                <a16:creationId xmlns:a16="http://schemas.microsoft.com/office/drawing/2014/main" id="{44813EDF-8414-E2F1-D054-97F07A602D9C}"/>
              </a:ext>
            </a:extLst>
          </p:cNvPr>
          <p:cNvSpPr>
            <a:spLocks noGrp="1"/>
          </p:cNvSpPr>
          <p:nvPr>
            <p:ph sz="half" idx="15"/>
          </p:nvPr>
        </p:nvSpPr>
        <p:spPr>
          <a:xfrm>
            <a:off x="5555761" y="2302808"/>
            <a:ext cx="5271958" cy="1589835"/>
          </a:xfrm>
        </p:spPr>
        <p:txBody>
          <a:bodyPr vert="horz" lIns="91440" tIns="45720" rIns="91440" bIns="45720" rtlCol="0" anchor="t">
            <a:noAutofit/>
          </a:bodyPr>
          <a:lstStyle/>
          <a:p>
            <a:pPr lvl="1"/>
            <a:r>
              <a:rPr lang="en-US" sz="2400" dirty="0">
                <a:latin typeface="Agency FB" panose="020B0503020202020204" pitchFamily="34" charset="0"/>
              </a:rPr>
              <a:t>High Quality Recommendation</a:t>
            </a:r>
          </a:p>
          <a:p>
            <a:pPr lvl="1"/>
            <a:r>
              <a:rPr lang="en-US" sz="2400" dirty="0">
                <a:latin typeface="Agency FB" panose="020B0503020202020204" pitchFamily="34" charset="0"/>
              </a:rPr>
              <a:t>Literature Surveys</a:t>
            </a:r>
          </a:p>
          <a:p>
            <a:pPr lvl="1"/>
            <a:r>
              <a:rPr lang="en-US" sz="2400" dirty="0">
                <a:latin typeface="Agency FB" panose="020B0503020202020204" pitchFamily="34" charset="0"/>
              </a:rPr>
              <a:t>Vectorization techniques</a:t>
            </a:r>
          </a:p>
          <a:p>
            <a:pPr lvl="1"/>
            <a:r>
              <a:rPr lang="en-US" sz="2400" dirty="0">
                <a:latin typeface="Agency FB" panose="020B0503020202020204" pitchFamily="34" charset="0"/>
              </a:rPr>
              <a:t>Finding out Similarity </a:t>
            </a:r>
            <a:r>
              <a:rPr lang="en-US" sz="2400" dirty="0" err="1">
                <a:latin typeface="Agency FB" panose="020B0503020202020204" pitchFamily="34" charset="0"/>
              </a:rPr>
              <a:t>Behaviours</a:t>
            </a:r>
            <a:endParaRPr lang="en-US" sz="2400" dirty="0">
              <a:latin typeface="Agency FB" panose="020B0503020202020204" pitchFamily="34" charset="0"/>
            </a:endParaRPr>
          </a:p>
          <a:p>
            <a:pPr lvl="1"/>
            <a:endParaRPr lang="en-US" sz="2400" dirty="0">
              <a:latin typeface="Agency FB" panose="020B0503020202020204" pitchFamily="34" charset="0"/>
            </a:endParaRPr>
          </a:p>
          <a:p>
            <a:pPr lvl="1"/>
            <a:endParaRPr lang="en-US" sz="2400" dirty="0">
              <a:latin typeface="Agency FB" panose="020B0503020202020204" pitchFamily="34" charset="0"/>
            </a:endParaRPr>
          </a:p>
          <a:p>
            <a:endParaRPr lang="en-US" sz="2400" dirty="0">
              <a:latin typeface="Agency FB" panose="020B0503020202020204" pitchFamily="34" charset="0"/>
            </a:endParaRPr>
          </a:p>
        </p:txBody>
      </p:sp>
      <p:sp>
        <p:nvSpPr>
          <p:cNvPr id="7" name="Slide Number Placeholder 6">
            <a:extLst>
              <a:ext uri="{FF2B5EF4-FFF2-40B4-BE49-F238E27FC236}">
                <a16:creationId xmlns:a16="http://schemas.microsoft.com/office/drawing/2014/main" id="{71E1DEE5-0F9D-6183-05AD-9DDA8EAA0FAB}"/>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3" name="Content Placeholder 5">
            <a:extLst>
              <a:ext uri="{FF2B5EF4-FFF2-40B4-BE49-F238E27FC236}">
                <a16:creationId xmlns:a16="http://schemas.microsoft.com/office/drawing/2014/main" id="{FF864B5C-2EF6-29BC-03B7-0CDE7773DC30}"/>
              </a:ext>
            </a:extLst>
          </p:cNvPr>
          <p:cNvSpPr txBox="1">
            <a:spLocks/>
          </p:cNvSpPr>
          <p:nvPr/>
        </p:nvSpPr>
        <p:spPr>
          <a:xfrm>
            <a:off x="774284" y="3878213"/>
            <a:ext cx="4514850" cy="363415"/>
          </a:xfrm>
          <a:prstGeom prst="rect">
            <a:avLst/>
          </a:prstGeom>
        </p:spPr>
        <p:txBody>
          <a:bodyPr vert="horz" lIns="91440" tIns="45720" rIns="91440" bIns="45720" rtlCol="0" anchor="t">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gency FB" panose="020B0503020202020204" pitchFamily="34" charset="0"/>
              </a:rPr>
              <a:t>Product analysis </a:t>
            </a:r>
            <a:r>
              <a:rPr lang="en-US" dirty="0"/>
              <a:t>.</a:t>
            </a:r>
          </a:p>
          <a:p>
            <a:endParaRPr lang="en-US" dirty="0"/>
          </a:p>
        </p:txBody>
      </p:sp>
      <p:sp>
        <p:nvSpPr>
          <p:cNvPr id="5" name="Title 3">
            <a:extLst>
              <a:ext uri="{FF2B5EF4-FFF2-40B4-BE49-F238E27FC236}">
                <a16:creationId xmlns:a16="http://schemas.microsoft.com/office/drawing/2014/main" id="{D637BB90-E7DF-DB75-DF14-82CBA2B15A1B}"/>
              </a:ext>
            </a:extLst>
          </p:cNvPr>
          <p:cNvSpPr txBox="1">
            <a:spLocks/>
          </p:cNvSpPr>
          <p:nvPr/>
        </p:nvSpPr>
        <p:spPr>
          <a:xfrm>
            <a:off x="5979666" y="1826322"/>
            <a:ext cx="4514850" cy="52789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2800" u="sng" dirty="0">
                <a:solidFill>
                  <a:srgbClr val="92D050"/>
                </a:solidFill>
              </a:rPr>
              <a:t>KEY FEATURES</a:t>
            </a:r>
          </a:p>
        </p:txBody>
      </p:sp>
      <p:sp>
        <p:nvSpPr>
          <p:cNvPr id="9" name="Content Placeholder 5">
            <a:extLst>
              <a:ext uri="{FF2B5EF4-FFF2-40B4-BE49-F238E27FC236}">
                <a16:creationId xmlns:a16="http://schemas.microsoft.com/office/drawing/2014/main" id="{0C1E8941-B242-76B9-F654-27E5AF2DBEB5}"/>
              </a:ext>
            </a:extLst>
          </p:cNvPr>
          <p:cNvSpPr txBox="1">
            <a:spLocks/>
          </p:cNvSpPr>
          <p:nvPr/>
        </p:nvSpPr>
        <p:spPr>
          <a:xfrm>
            <a:off x="621322" y="4637048"/>
            <a:ext cx="8709685" cy="653731"/>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gency FB" panose="020B0503020202020204" pitchFamily="34" charset="0"/>
              </a:rPr>
              <a:t>For example, Facebook may display </a:t>
            </a:r>
            <a:r>
              <a:rPr lang="en-US" sz="2400" dirty="0" err="1">
                <a:latin typeface="Agency FB" panose="020B0503020202020204" pitchFamily="34" charset="0"/>
              </a:rPr>
              <a:t>colourful</a:t>
            </a:r>
            <a:r>
              <a:rPr lang="en-US" sz="2400" dirty="0">
                <a:latin typeface="Agency FB" panose="020B0503020202020204" pitchFamily="34" charset="0"/>
              </a:rPr>
              <a:t> stories about your transactions in your news feed to determine the kinds of things that you find interesting. </a:t>
            </a:r>
          </a:p>
        </p:txBody>
      </p:sp>
      <p:sp>
        <p:nvSpPr>
          <p:cNvPr id="10" name="Content Placeholder 5">
            <a:extLst>
              <a:ext uri="{FF2B5EF4-FFF2-40B4-BE49-F238E27FC236}">
                <a16:creationId xmlns:a16="http://schemas.microsoft.com/office/drawing/2014/main" id="{A32D3F28-ECC4-D18E-4FB2-E106E5247A51}"/>
              </a:ext>
            </a:extLst>
          </p:cNvPr>
          <p:cNvSpPr txBox="1">
            <a:spLocks/>
          </p:cNvSpPr>
          <p:nvPr/>
        </p:nvSpPr>
        <p:spPr>
          <a:xfrm>
            <a:off x="621321" y="5363826"/>
            <a:ext cx="8709685" cy="406863"/>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gency FB" panose="020B0503020202020204" pitchFamily="34" charset="0"/>
              </a:rPr>
              <a:t>A music streaming app - if it isn't able to predict and play songs they enjoy.</a:t>
            </a:r>
          </a:p>
        </p:txBody>
      </p:sp>
      <p:sp>
        <p:nvSpPr>
          <p:cNvPr id="11" name="Content Placeholder 5">
            <a:extLst>
              <a:ext uri="{FF2B5EF4-FFF2-40B4-BE49-F238E27FC236}">
                <a16:creationId xmlns:a16="http://schemas.microsoft.com/office/drawing/2014/main" id="{61E1928F-EBB9-3B83-2296-5469E7CA304F}"/>
              </a:ext>
            </a:extLst>
          </p:cNvPr>
          <p:cNvSpPr txBox="1">
            <a:spLocks/>
          </p:cNvSpPr>
          <p:nvPr/>
        </p:nvSpPr>
        <p:spPr>
          <a:xfrm>
            <a:off x="621321" y="5812872"/>
            <a:ext cx="8709685" cy="406863"/>
          </a:xfrm>
          <a:prstGeom prst="rect">
            <a:avLst/>
          </a:prstGeom>
        </p:spPr>
        <p:txBody>
          <a:bodyPr vert="horz" lIns="91440" tIns="45720" rIns="91440" bIns="45720" rtlCol="0" anchor="t">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gency FB" panose="020B0503020202020204" pitchFamily="34" charset="0"/>
              </a:rPr>
              <a:t>Furthermore, a user's taste can differ according on a variety of things, including as their mood, the time of year, and the kind of exercise they engage in</a:t>
            </a:r>
          </a:p>
        </p:txBody>
      </p:sp>
      <p:sp>
        <p:nvSpPr>
          <p:cNvPr id="13" name="Rectangle 12">
            <a:extLst>
              <a:ext uri="{FF2B5EF4-FFF2-40B4-BE49-F238E27FC236}">
                <a16:creationId xmlns:a16="http://schemas.microsoft.com/office/drawing/2014/main" id="{964BC2BC-C9F0-C4E4-F294-90072414262F}"/>
              </a:ext>
            </a:extLst>
          </p:cNvPr>
          <p:cNvSpPr/>
          <p:nvPr/>
        </p:nvSpPr>
        <p:spPr>
          <a:xfrm>
            <a:off x="5732584" y="1826322"/>
            <a:ext cx="4761931" cy="19932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F8DA0CBF-9632-6897-C48A-8AEA085E666E}"/>
              </a:ext>
            </a:extLst>
          </p:cNvPr>
          <p:cNvSpPr/>
          <p:nvPr/>
        </p:nvSpPr>
        <p:spPr>
          <a:xfrm>
            <a:off x="621322" y="1767705"/>
            <a:ext cx="4761931" cy="259286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F82FF89-EBC9-4213-56BA-B793AAFF2F94}"/>
              </a:ext>
            </a:extLst>
          </p:cNvPr>
          <p:cNvCxnSpPr>
            <a:cxnSpLocks/>
          </p:cNvCxnSpPr>
          <p:nvPr/>
        </p:nvCxnSpPr>
        <p:spPr>
          <a:xfrm flipV="1">
            <a:off x="5394977" y="1826322"/>
            <a:ext cx="321569" cy="2548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839AF8-EBEC-4F3B-FA6C-A1FF3DCE2171}"/>
              </a:ext>
            </a:extLst>
          </p:cNvPr>
          <p:cNvCxnSpPr>
            <a:cxnSpLocks/>
          </p:cNvCxnSpPr>
          <p:nvPr/>
        </p:nvCxnSpPr>
        <p:spPr>
          <a:xfrm flipV="1">
            <a:off x="5394977" y="3819597"/>
            <a:ext cx="337607" cy="554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647E67-50D3-2521-A2B8-8F792E3FF585}"/>
              </a:ext>
            </a:extLst>
          </p:cNvPr>
          <p:cNvCxnSpPr/>
          <p:nvPr/>
        </p:nvCxnSpPr>
        <p:spPr>
          <a:xfrm>
            <a:off x="527203" y="4670033"/>
            <a:ext cx="0" cy="16863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949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839788" y="393761"/>
            <a:ext cx="9262695" cy="990478"/>
          </a:xfrm>
        </p:spPr>
        <p:txBody>
          <a:bodyPr>
            <a:normAutofit fontScale="90000"/>
          </a:bodyPr>
          <a:lstStyle/>
          <a:p>
            <a:r>
              <a:rPr lang="en-ZA" dirty="0"/>
              <a:t>Movie Recommendation</a:t>
            </a:r>
            <a:br>
              <a:rPr lang="en-ZA" dirty="0"/>
            </a:br>
            <a:r>
              <a:rPr lang="en-ZA" dirty="0"/>
              <a:t>system_</a:t>
            </a:r>
          </a:p>
        </p:txBody>
      </p:sp>
      <p:sp>
        <p:nvSpPr>
          <p:cNvPr id="4" name="Rectangle: Diagonal Corners Snipped 3">
            <a:extLst>
              <a:ext uri="{FF2B5EF4-FFF2-40B4-BE49-F238E27FC236}">
                <a16:creationId xmlns:a16="http://schemas.microsoft.com/office/drawing/2014/main" id="{02FF13BB-8C8E-EB35-4E89-62BCBD8D59C6}"/>
              </a:ext>
            </a:extLst>
          </p:cNvPr>
          <p:cNvSpPr/>
          <p:nvPr/>
        </p:nvSpPr>
        <p:spPr>
          <a:xfrm>
            <a:off x="1336432" y="120650"/>
            <a:ext cx="8721968" cy="1247714"/>
          </a:xfrm>
          <a:prstGeom prst="snip2DiagRect">
            <a:avLst>
              <a:gd name="adj1" fmla="val 50000"/>
              <a:gd name="adj2"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628470" y="1641475"/>
            <a:ext cx="6942207" cy="4822764"/>
          </a:xfrm>
        </p:spPr>
        <p:txBody>
          <a:bodyPr>
            <a:normAutofit/>
          </a:bodyPr>
          <a:lstStyle/>
          <a:p>
            <a:pPr>
              <a:lnSpc>
                <a:spcPct val="100000"/>
              </a:lnSpc>
            </a:pPr>
            <a:r>
              <a:rPr lang="en-US" dirty="0">
                <a:latin typeface="Agency FB" panose="020B0503020202020204" pitchFamily="34" charset="0"/>
              </a:rPr>
              <a:t>As the name suggests this type of systems are used to utilize data of movies on a streaming service and make sure each user using that site gets personalized recommendations of movies .</a:t>
            </a:r>
          </a:p>
          <a:p>
            <a:pPr>
              <a:lnSpc>
                <a:spcPct val="100000"/>
              </a:lnSpc>
            </a:pPr>
            <a:r>
              <a:rPr lang="en-US" dirty="0">
                <a:latin typeface="Agency FB" panose="020B0503020202020204" pitchFamily="34" charset="0"/>
              </a:rPr>
              <a:t>Based on the activity of user and the keywords entered it gives output.</a:t>
            </a:r>
          </a:p>
          <a:p>
            <a:pPr>
              <a:lnSpc>
                <a:spcPct val="100000"/>
              </a:lnSpc>
            </a:pPr>
            <a:endParaRPr lang="en-US" dirty="0">
              <a:latin typeface="Agency FB" panose="020B0503020202020204" pitchFamily="34" charset="0"/>
            </a:endParaRPr>
          </a:p>
          <a:p>
            <a:pPr>
              <a:lnSpc>
                <a:spcPct val="100000"/>
              </a:lnSpc>
            </a:pPr>
            <a:r>
              <a:rPr lang="en-US" dirty="0">
                <a:latin typeface="Agency FB" panose="020B0503020202020204" pitchFamily="34" charset="0"/>
              </a:rPr>
              <a:t>For recommender systems, there are three primary methods that are widely employed. </a:t>
            </a:r>
          </a:p>
          <a:p>
            <a:pPr>
              <a:lnSpc>
                <a:spcPct val="100000"/>
              </a:lnSpc>
            </a:pPr>
            <a:endParaRPr lang="en-US" dirty="0">
              <a:latin typeface="Agency FB" panose="020B0503020202020204" pitchFamily="34" charset="0"/>
            </a:endParaRPr>
          </a:p>
          <a:p>
            <a:pPr>
              <a:lnSpc>
                <a:spcPct val="100000"/>
              </a:lnSpc>
            </a:pPr>
            <a:r>
              <a:rPr lang="en-US" dirty="0">
                <a:latin typeface="Agency FB" panose="020B0503020202020204" pitchFamily="34" charset="0"/>
              </a:rPr>
              <a:t> 1 . Content-based filtering </a:t>
            </a:r>
          </a:p>
          <a:p>
            <a:pPr>
              <a:lnSpc>
                <a:spcPct val="100000"/>
              </a:lnSpc>
            </a:pPr>
            <a:r>
              <a:rPr lang="en-US" dirty="0">
                <a:latin typeface="Agency FB" panose="020B0503020202020204" pitchFamily="34" charset="0"/>
              </a:rPr>
              <a:t> 2 . Collaborative filtering </a:t>
            </a:r>
          </a:p>
          <a:p>
            <a:pPr>
              <a:lnSpc>
                <a:spcPct val="100000"/>
              </a:lnSpc>
            </a:pPr>
            <a:r>
              <a:rPr lang="en-US" dirty="0">
                <a:latin typeface="Agency FB" panose="020B0503020202020204" pitchFamily="34" charset="0"/>
              </a:rPr>
              <a:t> 3 . Hybrid</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335E3C-4D23-B07E-D1B4-B5B3C4C6F345}"/>
              </a:ext>
            </a:extLst>
          </p:cNvPr>
          <p:cNvSpPr>
            <a:spLocks noGrp="1"/>
          </p:cNvSpPr>
          <p:nvPr>
            <p:ph sz="half" idx="14"/>
          </p:nvPr>
        </p:nvSpPr>
        <p:spPr>
          <a:xfrm>
            <a:off x="2381431" y="73604"/>
            <a:ext cx="9633073" cy="2456078"/>
          </a:xfrm>
        </p:spPr>
        <p:txBody>
          <a:bodyPr>
            <a:normAutofit/>
          </a:bodyPr>
          <a:lstStyle/>
          <a:p>
            <a:r>
              <a:rPr lang="en-US" dirty="0">
                <a:latin typeface="Agency FB" panose="020B0503020202020204" pitchFamily="34" charset="0"/>
              </a:rPr>
              <a:t>Here, we'll integrate the Hybrid filtering approach with the Flask framework in Python. The process involves gathering and </a:t>
            </a:r>
            <a:r>
              <a:rPr lang="en-US" dirty="0" err="1">
                <a:latin typeface="Agency FB" panose="020B0503020202020204" pitchFamily="34" charset="0"/>
              </a:rPr>
              <a:t>analysing</a:t>
            </a:r>
            <a:r>
              <a:rPr lang="en-US" dirty="0">
                <a:latin typeface="Agency FB" panose="020B0503020202020204" pitchFamily="34" charset="0"/>
              </a:rPr>
              <a:t> user activity data. This includes </a:t>
            </a:r>
            <a:r>
              <a:rPr lang="en-US" dirty="0" err="1">
                <a:latin typeface="Agency FB" panose="020B0503020202020204" pitchFamily="34" charset="0"/>
              </a:rPr>
              <a:t>analysing</a:t>
            </a:r>
            <a:r>
              <a:rPr lang="en-US" dirty="0">
                <a:latin typeface="Agency FB" panose="020B0503020202020204" pitchFamily="34" charset="0"/>
              </a:rPr>
              <a:t> the user's online </a:t>
            </a:r>
            <a:r>
              <a:rPr lang="en-US" dirty="0" err="1">
                <a:latin typeface="Agency FB" panose="020B0503020202020204" pitchFamily="34" charset="0"/>
              </a:rPr>
              <a:t>behaviour</a:t>
            </a:r>
            <a:r>
              <a:rPr lang="en-US" dirty="0">
                <a:latin typeface="Agency FB" panose="020B0503020202020204" pitchFamily="34" charset="0"/>
              </a:rPr>
              <a:t> and speculating about their preferences by comparing them to other users. </a:t>
            </a:r>
          </a:p>
        </p:txBody>
      </p:sp>
      <p:pic>
        <p:nvPicPr>
          <p:cNvPr id="6" name="Graphic 5" descr="Employee badge with solid fill">
            <a:extLst>
              <a:ext uri="{FF2B5EF4-FFF2-40B4-BE49-F238E27FC236}">
                <a16:creationId xmlns:a16="http://schemas.microsoft.com/office/drawing/2014/main" id="{7C799B46-301A-BB93-2385-07B3F26B05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67907" y="2580842"/>
            <a:ext cx="2157046" cy="1998785"/>
          </a:xfrm>
          <a:prstGeom prst="rect">
            <a:avLst/>
          </a:prstGeom>
        </p:spPr>
      </p:pic>
      <p:sp>
        <p:nvSpPr>
          <p:cNvPr id="7" name="TextBox 6">
            <a:extLst>
              <a:ext uri="{FF2B5EF4-FFF2-40B4-BE49-F238E27FC236}">
                <a16:creationId xmlns:a16="http://schemas.microsoft.com/office/drawing/2014/main" id="{124BD169-160B-888E-7F5D-254697A1B76B}"/>
              </a:ext>
            </a:extLst>
          </p:cNvPr>
          <p:cNvSpPr txBox="1"/>
          <p:nvPr/>
        </p:nvSpPr>
        <p:spPr>
          <a:xfrm>
            <a:off x="6631179" y="6350148"/>
            <a:ext cx="2969905" cy="369332"/>
          </a:xfrm>
          <a:prstGeom prst="rect">
            <a:avLst/>
          </a:prstGeom>
          <a:noFill/>
        </p:spPr>
        <p:txBody>
          <a:bodyPr wrap="square" rtlCol="0">
            <a:spAutoFit/>
          </a:bodyPr>
          <a:lstStyle/>
          <a:p>
            <a:pPr algn="ctr"/>
            <a:r>
              <a:rPr lang="en-US" b="1" u="sng" dirty="0"/>
              <a:t>DATA PREPROCESING</a:t>
            </a:r>
          </a:p>
        </p:txBody>
      </p:sp>
      <p:pic>
        <p:nvPicPr>
          <p:cNvPr id="15" name="Graphic 14" descr="Arrow Right with solid fill">
            <a:extLst>
              <a:ext uri="{FF2B5EF4-FFF2-40B4-BE49-F238E27FC236}">
                <a16:creationId xmlns:a16="http://schemas.microsoft.com/office/drawing/2014/main" id="{8ABCE25D-C28E-36A2-B009-36457B9829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3596" y="3010982"/>
            <a:ext cx="2391509" cy="1184030"/>
          </a:xfrm>
          <a:prstGeom prst="rect">
            <a:avLst/>
          </a:prstGeom>
        </p:spPr>
      </p:pic>
      <p:pic>
        <p:nvPicPr>
          <p:cNvPr id="16" name="Graphic 15" descr="Arrow Right with solid fill">
            <a:extLst>
              <a:ext uri="{FF2B5EF4-FFF2-40B4-BE49-F238E27FC236}">
                <a16:creationId xmlns:a16="http://schemas.microsoft.com/office/drawing/2014/main" id="{22E149FF-1EFD-41C4-257E-118BCB8C35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56651">
            <a:off x="5809604" y="3552816"/>
            <a:ext cx="2723977" cy="1184030"/>
          </a:xfrm>
          <a:prstGeom prst="rect">
            <a:avLst/>
          </a:prstGeom>
        </p:spPr>
      </p:pic>
      <p:pic>
        <p:nvPicPr>
          <p:cNvPr id="17" name="Graphic 16" descr="Arrow Right with solid fill">
            <a:extLst>
              <a:ext uri="{FF2B5EF4-FFF2-40B4-BE49-F238E27FC236}">
                <a16:creationId xmlns:a16="http://schemas.microsoft.com/office/drawing/2014/main" id="{6A7D3CC4-D3BD-554F-6B82-A735BD97A2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493452">
            <a:off x="5874616" y="2579704"/>
            <a:ext cx="2723977" cy="1184030"/>
          </a:xfrm>
          <a:prstGeom prst="rect">
            <a:avLst/>
          </a:prstGeom>
        </p:spPr>
      </p:pic>
      <p:sp>
        <p:nvSpPr>
          <p:cNvPr id="18" name="TextBox 17">
            <a:extLst>
              <a:ext uri="{FF2B5EF4-FFF2-40B4-BE49-F238E27FC236}">
                <a16:creationId xmlns:a16="http://schemas.microsoft.com/office/drawing/2014/main" id="{2916F8CA-9C91-8EE6-823C-4754FFEC8A93}"/>
              </a:ext>
            </a:extLst>
          </p:cNvPr>
          <p:cNvSpPr txBox="1"/>
          <p:nvPr/>
        </p:nvSpPr>
        <p:spPr>
          <a:xfrm>
            <a:off x="8616462" y="2601843"/>
            <a:ext cx="1746738" cy="369332"/>
          </a:xfrm>
          <a:prstGeom prst="rect">
            <a:avLst/>
          </a:prstGeom>
          <a:noFill/>
        </p:spPr>
        <p:txBody>
          <a:bodyPr wrap="square" rtlCol="0">
            <a:spAutoFit/>
          </a:bodyPr>
          <a:lstStyle/>
          <a:p>
            <a:pPr algn="ctr"/>
            <a:r>
              <a:rPr lang="en-US" dirty="0"/>
              <a:t>PREFERENCE</a:t>
            </a:r>
          </a:p>
        </p:txBody>
      </p:sp>
      <p:sp>
        <p:nvSpPr>
          <p:cNvPr id="19" name="TextBox 18">
            <a:extLst>
              <a:ext uri="{FF2B5EF4-FFF2-40B4-BE49-F238E27FC236}">
                <a16:creationId xmlns:a16="http://schemas.microsoft.com/office/drawing/2014/main" id="{0A5279AB-215A-0801-2EEF-E0E9A11305D8}"/>
              </a:ext>
            </a:extLst>
          </p:cNvPr>
          <p:cNvSpPr txBox="1"/>
          <p:nvPr/>
        </p:nvSpPr>
        <p:spPr>
          <a:xfrm>
            <a:off x="8565060" y="3416084"/>
            <a:ext cx="1746738" cy="646331"/>
          </a:xfrm>
          <a:prstGeom prst="rect">
            <a:avLst/>
          </a:prstGeom>
          <a:noFill/>
        </p:spPr>
        <p:txBody>
          <a:bodyPr wrap="square" rtlCol="0">
            <a:spAutoFit/>
          </a:bodyPr>
          <a:lstStyle/>
          <a:p>
            <a:pPr algn="ctr"/>
            <a:r>
              <a:rPr lang="en-US" dirty="0"/>
              <a:t>PAST ACTIVITY</a:t>
            </a:r>
          </a:p>
          <a:p>
            <a:pPr algn="ctr"/>
            <a:endParaRPr lang="en-US" dirty="0"/>
          </a:p>
        </p:txBody>
      </p:sp>
      <p:sp>
        <p:nvSpPr>
          <p:cNvPr id="20" name="TextBox 19">
            <a:extLst>
              <a:ext uri="{FF2B5EF4-FFF2-40B4-BE49-F238E27FC236}">
                <a16:creationId xmlns:a16="http://schemas.microsoft.com/office/drawing/2014/main" id="{8D3B9D7B-AC4A-F757-AF8F-9892ED4AC04E}"/>
              </a:ext>
            </a:extLst>
          </p:cNvPr>
          <p:cNvSpPr txBox="1"/>
          <p:nvPr/>
        </p:nvSpPr>
        <p:spPr>
          <a:xfrm>
            <a:off x="8294077" y="4468782"/>
            <a:ext cx="2391508" cy="369332"/>
          </a:xfrm>
          <a:prstGeom prst="rect">
            <a:avLst/>
          </a:prstGeom>
          <a:noFill/>
        </p:spPr>
        <p:txBody>
          <a:bodyPr wrap="square" rtlCol="0">
            <a:spAutoFit/>
          </a:bodyPr>
          <a:lstStyle/>
          <a:p>
            <a:pPr algn="ctr"/>
            <a:r>
              <a:rPr lang="en-US" dirty="0"/>
              <a:t>PROVIDED FILTERS</a:t>
            </a:r>
          </a:p>
        </p:txBody>
      </p:sp>
      <p:sp>
        <p:nvSpPr>
          <p:cNvPr id="23" name="Right Brace 22">
            <a:extLst>
              <a:ext uri="{FF2B5EF4-FFF2-40B4-BE49-F238E27FC236}">
                <a16:creationId xmlns:a16="http://schemas.microsoft.com/office/drawing/2014/main" id="{B0B4A4D1-9F49-D179-74C0-B23C4C3B7DD2}"/>
              </a:ext>
            </a:extLst>
          </p:cNvPr>
          <p:cNvSpPr/>
          <p:nvPr/>
        </p:nvSpPr>
        <p:spPr>
          <a:xfrm>
            <a:off x="10562492" y="2365559"/>
            <a:ext cx="862065" cy="2704727"/>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ln>
                <a:solidFill>
                  <a:schemeClr val="tx1"/>
                </a:solidFill>
              </a:ln>
              <a:solidFill>
                <a:schemeClr val="tx1">
                  <a:lumMod val="95000"/>
                  <a:lumOff val="5000"/>
                </a:schemeClr>
              </a:solidFill>
            </a:endParaRPr>
          </a:p>
        </p:txBody>
      </p:sp>
      <p:cxnSp>
        <p:nvCxnSpPr>
          <p:cNvPr id="25" name="Straight Connector 24">
            <a:extLst>
              <a:ext uri="{FF2B5EF4-FFF2-40B4-BE49-F238E27FC236}">
                <a16:creationId xmlns:a16="http://schemas.microsoft.com/office/drawing/2014/main" id="{B1977C36-4D80-8AC8-AA7B-0CAAD5853FD9}"/>
              </a:ext>
            </a:extLst>
          </p:cNvPr>
          <p:cNvCxnSpPr>
            <a:cxnSpLocks/>
          </p:cNvCxnSpPr>
          <p:nvPr/>
        </p:nvCxnSpPr>
        <p:spPr>
          <a:xfrm>
            <a:off x="11365941" y="3713825"/>
            <a:ext cx="0" cy="2324574"/>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EA2D3961-69B7-F9C5-9274-B17C221142A4}"/>
              </a:ext>
            </a:extLst>
          </p:cNvPr>
          <p:cNvCxnSpPr>
            <a:cxnSpLocks/>
          </p:cNvCxnSpPr>
          <p:nvPr/>
        </p:nvCxnSpPr>
        <p:spPr>
          <a:xfrm flipH="1">
            <a:off x="8593016" y="6026095"/>
            <a:ext cx="27729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46FA94C0-E33C-03ED-DABF-E7F1EACC33E0}"/>
              </a:ext>
            </a:extLst>
          </p:cNvPr>
          <p:cNvSpPr/>
          <p:nvPr/>
        </p:nvSpPr>
        <p:spPr>
          <a:xfrm>
            <a:off x="8569570" y="2504158"/>
            <a:ext cx="1729456" cy="60734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61CB9102-4D39-5828-9B14-FED3F51A5518}"/>
              </a:ext>
            </a:extLst>
          </p:cNvPr>
          <p:cNvSpPr/>
          <p:nvPr/>
        </p:nvSpPr>
        <p:spPr>
          <a:xfrm>
            <a:off x="8535450" y="3366287"/>
            <a:ext cx="1729456" cy="60734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93F77FC2-6699-A27A-1BBF-E92C604C2C4E}"/>
              </a:ext>
            </a:extLst>
          </p:cNvPr>
          <p:cNvSpPr/>
          <p:nvPr/>
        </p:nvSpPr>
        <p:spPr>
          <a:xfrm>
            <a:off x="8428892" y="4337446"/>
            <a:ext cx="2097899" cy="60734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37" name="Graphic 36" descr="Inbox with solid fill">
            <a:extLst>
              <a:ext uri="{FF2B5EF4-FFF2-40B4-BE49-F238E27FC236}">
                <a16:creationId xmlns:a16="http://schemas.microsoft.com/office/drawing/2014/main" id="{C553060E-9773-04DC-357D-1AD6EFCBB9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8253" y="5340414"/>
            <a:ext cx="1221655" cy="914400"/>
          </a:xfrm>
          <a:prstGeom prst="rect">
            <a:avLst/>
          </a:prstGeom>
        </p:spPr>
      </p:pic>
      <p:cxnSp>
        <p:nvCxnSpPr>
          <p:cNvPr id="40" name="Straight Arrow Connector 39">
            <a:extLst>
              <a:ext uri="{FF2B5EF4-FFF2-40B4-BE49-F238E27FC236}">
                <a16:creationId xmlns:a16="http://schemas.microsoft.com/office/drawing/2014/main" id="{193A526D-F898-863F-A079-A1544782C630}"/>
              </a:ext>
            </a:extLst>
          </p:cNvPr>
          <p:cNvCxnSpPr>
            <a:cxnSpLocks/>
          </p:cNvCxnSpPr>
          <p:nvPr/>
        </p:nvCxnSpPr>
        <p:spPr>
          <a:xfrm flipH="1">
            <a:off x="6037384" y="5979202"/>
            <a:ext cx="14450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3" name="Graphic 42" descr="Cube with solid fill">
            <a:extLst>
              <a:ext uri="{FF2B5EF4-FFF2-40B4-BE49-F238E27FC236}">
                <a16:creationId xmlns:a16="http://schemas.microsoft.com/office/drawing/2014/main" id="{F8BD0905-CF14-DC3E-5C0B-13E5A3DA55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5124" y="5099153"/>
            <a:ext cx="1271539" cy="1271539"/>
          </a:xfrm>
          <a:prstGeom prst="rect">
            <a:avLst/>
          </a:prstGeom>
        </p:spPr>
      </p:pic>
      <p:sp>
        <p:nvSpPr>
          <p:cNvPr id="44" name="TextBox 43">
            <a:extLst>
              <a:ext uri="{FF2B5EF4-FFF2-40B4-BE49-F238E27FC236}">
                <a16:creationId xmlns:a16="http://schemas.microsoft.com/office/drawing/2014/main" id="{ECAAB168-1CA0-2C4D-C505-288AE4DD009F}"/>
              </a:ext>
            </a:extLst>
          </p:cNvPr>
          <p:cNvSpPr txBox="1"/>
          <p:nvPr/>
        </p:nvSpPr>
        <p:spPr>
          <a:xfrm>
            <a:off x="4023860" y="6372305"/>
            <a:ext cx="2969905" cy="369332"/>
          </a:xfrm>
          <a:prstGeom prst="rect">
            <a:avLst/>
          </a:prstGeom>
          <a:noFill/>
        </p:spPr>
        <p:txBody>
          <a:bodyPr wrap="square" rtlCol="0">
            <a:spAutoFit/>
          </a:bodyPr>
          <a:lstStyle/>
          <a:p>
            <a:pPr algn="ctr"/>
            <a:r>
              <a:rPr lang="en-US" b="1" u="sng" dirty="0"/>
              <a:t>VECTORIZATION</a:t>
            </a:r>
          </a:p>
        </p:txBody>
      </p:sp>
    </p:spTree>
    <p:extLst>
      <p:ext uri="{BB962C8B-B14F-4D97-AF65-F5344CB8AC3E}">
        <p14:creationId xmlns:p14="http://schemas.microsoft.com/office/powerpoint/2010/main" val="2334253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044772" y="691657"/>
            <a:ext cx="6594768" cy="1195753"/>
          </a:xfrm>
        </p:spPr>
        <p:txBody>
          <a:bodyPr>
            <a:normAutofit/>
          </a:bodyPr>
          <a:lstStyle/>
          <a:p>
            <a:r>
              <a:rPr lang="en-US" sz="4400" u="sng" dirty="0"/>
              <a:t>Core concepts used</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ontent Placeholder 7">
            <a:extLst>
              <a:ext uri="{FF2B5EF4-FFF2-40B4-BE49-F238E27FC236}">
                <a16:creationId xmlns:a16="http://schemas.microsoft.com/office/drawing/2014/main" id="{F2DA6ADA-EF45-E50C-626C-4C8CF1B1326D}"/>
              </a:ext>
            </a:extLst>
          </p:cNvPr>
          <p:cNvSpPr txBox="1">
            <a:spLocks/>
          </p:cNvSpPr>
          <p:nvPr/>
        </p:nvSpPr>
        <p:spPr>
          <a:xfrm>
            <a:off x="4071334" y="2332888"/>
            <a:ext cx="5271958" cy="2942494"/>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latin typeface="Agency FB" panose="020B0503020202020204" pitchFamily="34" charset="0"/>
              </a:rPr>
              <a:t>Literature Survey</a:t>
            </a:r>
          </a:p>
          <a:p>
            <a:pPr lvl="1"/>
            <a:r>
              <a:rPr lang="en-US" sz="2800" dirty="0">
                <a:latin typeface="Agency FB" panose="020B0503020202020204" pitchFamily="34" charset="0"/>
              </a:rPr>
              <a:t>Hybrid filtering</a:t>
            </a:r>
          </a:p>
          <a:p>
            <a:pPr lvl="1"/>
            <a:r>
              <a:rPr lang="en-US" sz="2800" dirty="0">
                <a:latin typeface="Agency FB" panose="020B0503020202020204" pitchFamily="34" charset="0"/>
              </a:rPr>
              <a:t>Matrix factorization</a:t>
            </a:r>
          </a:p>
          <a:p>
            <a:pPr lvl="1"/>
            <a:r>
              <a:rPr lang="en-US" sz="2800" dirty="0">
                <a:latin typeface="Agency FB" panose="020B0503020202020204" pitchFamily="34" charset="0"/>
              </a:rPr>
              <a:t>Bag of words method</a:t>
            </a:r>
          </a:p>
          <a:p>
            <a:pPr lvl="1"/>
            <a:r>
              <a:rPr lang="en-US" sz="2800" dirty="0">
                <a:latin typeface="Agency FB" panose="020B0503020202020204" pitchFamily="34" charset="0"/>
              </a:rPr>
              <a:t>Cosine Similarity</a:t>
            </a:r>
          </a:p>
        </p:txBody>
      </p:sp>
    </p:spTree>
    <p:extLst>
      <p:ext uri="{BB962C8B-B14F-4D97-AF65-F5344CB8AC3E}">
        <p14:creationId xmlns:p14="http://schemas.microsoft.com/office/powerpoint/2010/main" val="70778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538248" y="113084"/>
            <a:ext cx="7606895" cy="836490"/>
          </a:xfrm>
        </p:spPr>
        <p:txBody>
          <a:bodyPr/>
          <a:lstStyle/>
          <a:p>
            <a:r>
              <a:rPr lang="en-US" u="sng" dirty="0"/>
              <a:t>Cosine similarity</a:t>
            </a:r>
          </a:p>
        </p:txBody>
      </p:sp>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538248" y="1193739"/>
            <a:ext cx="7119240" cy="2978150"/>
          </a:xfrm>
        </p:spPr>
        <p:txBody>
          <a:bodyPr>
            <a:normAutofit/>
          </a:bodyPr>
          <a:lstStyle/>
          <a:p>
            <a:r>
              <a:rPr lang="en-US" sz="2400" dirty="0">
                <a:latin typeface="Agency FB" panose="020B0503020202020204" pitchFamily="34" charset="0"/>
              </a:rPr>
              <a:t>Cosine similarity is a statistic used to compare the similarity of two vectors. Comparing two users' or two things' similarity is a common use case for recommender systems. </a:t>
            </a:r>
          </a:p>
          <a:p>
            <a:r>
              <a:rPr lang="en-US" sz="2400" dirty="0">
                <a:latin typeface="Agency FB" panose="020B0503020202020204" pitchFamily="34" charset="0"/>
              </a:rPr>
              <a:t>Cosine similarity can be used to compare the similarity between two consumers' movie ratings or two movies' features, like actor, director, or genre, in the context of movie recommender systems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7" name="Picture Placeholder 26" descr="A colorful wire mesh on a grid&#10;&#10;Description automatically generated">
            <a:extLst>
              <a:ext uri="{FF2B5EF4-FFF2-40B4-BE49-F238E27FC236}">
                <a16:creationId xmlns:a16="http://schemas.microsoft.com/office/drawing/2014/main" id="{45B08070-164E-D980-2D33-626051AF8E45}"/>
              </a:ext>
            </a:extLst>
          </p:cNvPr>
          <p:cNvPicPr>
            <a:picLocks noGrp="1" noChangeAspect="1"/>
          </p:cNvPicPr>
          <p:nvPr>
            <p:ph type="pic" sz="quarter" idx="15"/>
          </p:nvPr>
        </p:nvPicPr>
        <p:blipFill>
          <a:blip r:embed="rId3"/>
          <a:srcRect l="29067" r="29067"/>
          <a:stretch>
            <a:fillRect/>
          </a:stretch>
        </p:blipFill>
        <p:spPr/>
      </p:pic>
      <p:sp>
        <p:nvSpPr>
          <p:cNvPr id="31" name="Text Placeholder 7">
            <a:extLst>
              <a:ext uri="{FF2B5EF4-FFF2-40B4-BE49-F238E27FC236}">
                <a16:creationId xmlns:a16="http://schemas.microsoft.com/office/drawing/2014/main" id="{4A9EDC23-4E62-19E2-CFD0-F9FF9EB50D59}"/>
              </a:ext>
            </a:extLst>
          </p:cNvPr>
          <p:cNvSpPr txBox="1">
            <a:spLocks/>
          </p:cNvSpPr>
          <p:nvPr/>
        </p:nvSpPr>
        <p:spPr>
          <a:xfrm>
            <a:off x="3538248" y="766983"/>
            <a:ext cx="4544219" cy="297803"/>
          </a:xfrm>
          <a:prstGeom prst="rect">
            <a:avLst/>
          </a:prstGeom>
        </p:spPr>
        <p:txBody>
          <a:bodyPr vert="horz" lIns="91440" tIns="45720" rIns="91440" bIns="45720" rtlCol="0">
            <a:noAutofit/>
          </a:bodyPr>
          <a:lstStyle>
            <a:lvl1pPr marL="285750" indent="-28575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u="sng" dirty="0"/>
              <a:t>[ Why not Euclidian Distance ? ]</a:t>
            </a:r>
          </a:p>
        </p:txBody>
      </p:sp>
      <p:pic>
        <p:nvPicPr>
          <p:cNvPr id="35" name="Picture 34" descr="A circular chart with different colored circles&#10;&#10;Description automatically generated">
            <a:extLst>
              <a:ext uri="{FF2B5EF4-FFF2-40B4-BE49-F238E27FC236}">
                <a16:creationId xmlns:a16="http://schemas.microsoft.com/office/drawing/2014/main" id="{2E57973C-4A56-ABF5-52D4-D57B7BD4B318}"/>
              </a:ext>
            </a:extLst>
          </p:cNvPr>
          <p:cNvPicPr>
            <a:picLocks noChangeAspect="1"/>
          </p:cNvPicPr>
          <p:nvPr/>
        </p:nvPicPr>
        <p:blipFill>
          <a:blip r:embed="rId4"/>
          <a:stretch>
            <a:fillRect/>
          </a:stretch>
        </p:blipFill>
        <p:spPr>
          <a:xfrm>
            <a:off x="5006238" y="3041519"/>
            <a:ext cx="4899762" cy="3703397"/>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7D302-52DE-2076-22E2-ED66A4B0AA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785E5F-CF2A-8121-3C04-55A654AE5D95}"/>
              </a:ext>
            </a:extLst>
          </p:cNvPr>
          <p:cNvSpPr>
            <a:spLocks noGrp="1"/>
          </p:cNvSpPr>
          <p:nvPr>
            <p:ph type="title"/>
          </p:nvPr>
        </p:nvSpPr>
        <p:spPr>
          <a:xfrm>
            <a:off x="771736" y="896112"/>
            <a:ext cx="10072110" cy="653731"/>
          </a:xfrm>
        </p:spPr>
        <p:txBody>
          <a:bodyPr>
            <a:normAutofit fontScale="90000"/>
          </a:bodyPr>
          <a:lstStyle/>
          <a:p>
            <a:r>
              <a:rPr lang="en-US" u="sng" dirty="0"/>
              <a:t>More about  [ cosine similarity ] -</a:t>
            </a:r>
          </a:p>
        </p:txBody>
      </p:sp>
      <p:sp>
        <p:nvSpPr>
          <p:cNvPr id="6" name="Content Placeholder 5">
            <a:extLst>
              <a:ext uri="{FF2B5EF4-FFF2-40B4-BE49-F238E27FC236}">
                <a16:creationId xmlns:a16="http://schemas.microsoft.com/office/drawing/2014/main" id="{2A6C92FC-D2C8-1B2B-00A4-E202EC38B56F}"/>
              </a:ext>
            </a:extLst>
          </p:cNvPr>
          <p:cNvSpPr>
            <a:spLocks noGrp="1"/>
          </p:cNvSpPr>
          <p:nvPr>
            <p:ph sz="half" idx="14"/>
          </p:nvPr>
        </p:nvSpPr>
        <p:spPr>
          <a:xfrm>
            <a:off x="774284" y="1826322"/>
            <a:ext cx="4514850" cy="2737679"/>
          </a:xfrm>
        </p:spPr>
        <p:txBody>
          <a:bodyPr vert="horz" lIns="91440" tIns="45720" rIns="91440" bIns="45720" rtlCol="0" anchor="t">
            <a:noAutofit/>
          </a:bodyPr>
          <a:lstStyle/>
          <a:p>
            <a:r>
              <a:rPr lang="en-US" sz="2400" dirty="0">
                <a:latin typeface="Agency FB" panose="020B0503020202020204" pitchFamily="34" charset="0"/>
              </a:rPr>
              <a:t>It is necessary to first represent each data point as a vector in order to compute the cosine similarity between two data points. One possible way to display user movie ratings is as a vector, with each element of the vector denoting a user's rating for a certain film. Comparably, we can use a vector to represent the features of a video, with each element in the vector denoting a distinct feature. </a:t>
            </a:r>
          </a:p>
        </p:txBody>
      </p:sp>
      <p:pic>
        <p:nvPicPr>
          <p:cNvPr id="12" name="Content Placeholder 11" descr="A blue hexagon with black arrows&#10;&#10;Description automatically generated">
            <a:extLst>
              <a:ext uri="{FF2B5EF4-FFF2-40B4-BE49-F238E27FC236}">
                <a16:creationId xmlns:a16="http://schemas.microsoft.com/office/drawing/2014/main" id="{3B0611FB-B43D-F769-2DA6-ADB3402E11B2}"/>
              </a:ext>
            </a:extLst>
          </p:cNvPr>
          <p:cNvPicPr>
            <a:picLocks noGrp="1" noChangeAspect="1"/>
          </p:cNvPicPr>
          <p:nvPr>
            <p:ph sz="half" idx="15"/>
          </p:nvPr>
        </p:nvPicPr>
        <p:blipFill>
          <a:blip r:embed="rId3"/>
          <a:stretch>
            <a:fillRect/>
          </a:stretch>
        </p:blipFill>
        <p:spPr>
          <a:xfrm>
            <a:off x="6808749" y="1586681"/>
            <a:ext cx="2379175" cy="2400833"/>
          </a:xfrm>
        </p:spPr>
      </p:pic>
      <p:sp>
        <p:nvSpPr>
          <p:cNvPr id="7" name="Slide Number Placeholder 6">
            <a:extLst>
              <a:ext uri="{FF2B5EF4-FFF2-40B4-BE49-F238E27FC236}">
                <a16:creationId xmlns:a16="http://schemas.microsoft.com/office/drawing/2014/main" id="{A2324012-D5F6-2C26-DF6C-006653902852}"/>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9" name="Content Placeholder 5">
            <a:extLst>
              <a:ext uri="{FF2B5EF4-FFF2-40B4-BE49-F238E27FC236}">
                <a16:creationId xmlns:a16="http://schemas.microsoft.com/office/drawing/2014/main" id="{A0C38806-3607-A1A4-7861-41203D4D76A5}"/>
              </a:ext>
            </a:extLst>
          </p:cNvPr>
          <p:cNvSpPr txBox="1">
            <a:spLocks/>
          </p:cNvSpPr>
          <p:nvPr/>
        </p:nvSpPr>
        <p:spPr>
          <a:xfrm>
            <a:off x="621322" y="4826772"/>
            <a:ext cx="9788765" cy="929255"/>
          </a:xfrm>
          <a:prstGeom prst="rect">
            <a:avLst/>
          </a:prstGeom>
        </p:spPr>
        <p:txBody>
          <a:bodyPr vert="horz" lIns="91440" tIns="45720" rIns="91440" bIns="45720" rtlCol="0" anchor="t">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gency FB" panose="020B0503020202020204" pitchFamily="34" charset="0"/>
              </a:rPr>
              <a:t>A value between 0 and 1 represents the cosine similarity between two vectors. When two vectors have a cosine similarity of 1, it means they are the same, and when it is zero, it means they are orthogonal, or perpendicular to each other</a:t>
            </a:r>
          </a:p>
        </p:txBody>
      </p:sp>
      <p:sp>
        <p:nvSpPr>
          <p:cNvPr id="14" name="Rectangle 13">
            <a:extLst>
              <a:ext uri="{FF2B5EF4-FFF2-40B4-BE49-F238E27FC236}">
                <a16:creationId xmlns:a16="http://schemas.microsoft.com/office/drawing/2014/main" id="{3B25353E-0229-0658-8E0C-A7DE5F5D96D9}"/>
              </a:ext>
            </a:extLst>
          </p:cNvPr>
          <p:cNvSpPr/>
          <p:nvPr/>
        </p:nvSpPr>
        <p:spPr>
          <a:xfrm>
            <a:off x="621322" y="1767705"/>
            <a:ext cx="4761931" cy="273767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826B624-8302-B828-8F00-7604E649F476}"/>
              </a:ext>
            </a:extLst>
          </p:cNvPr>
          <p:cNvCxnSpPr>
            <a:cxnSpLocks/>
          </p:cNvCxnSpPr>
          <p:nvPr/>
        </p:nvCxnSpPr>
        <p:spPr>
          <a:xfrm>
            <a:off x="527203" y="4670033"/>
            <a:ext cx="0" cy="2018824"/>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3ABCB96-5501-3A27-1998-3351E20BD45A}"/>
              </a:ext>
            </a:extLst>
          </p:cNvPr>
          <p:cNvSpPr/>
          <p:nvPr/>
        </p:nvSpPr>
        <p:spPr>
          <a:xfrm>
            <a:off x="6118883" y="1485749"/>
            <a:ext cx="3212123" cy="307825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82B12DD-23E8-3491-3C29-90F575637816}"/>
              </a:ext>
            </a:extLst>
          </p:cNvPr>
          <p:cNvCxnSpPr>
            <a:cxnSpLocks/>
            <a:endCxn id="15" idx="2"/>
          </p:cNvCxnSpPr>
          <p:nvPr/>
        </p:nvCxnSpPr>
        <p:spPr>
          <a:xfrm>
            <a:off x="5406782" y="3024875"/>
            <a:ext cx="7121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901ED8C6-A9A8-D8CD-7D84-22AC262D59A7}"/>
              </a:ext>
            </a:extLst>
          </p:cNvPr>
          <p:cNvCxnSpPr/>
          <p:nvPr/>
        </p:nvCxnSpPr>
        <p:spPr>
          <a:xfrm>
            <a:off x="527203" y="6688857"/>
            <a:ext cx="98828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A black and white text">
            <a:extLst>
              <a:ext uri="{FF2B5EF4-FFF2-40B4-BE49-F238E27FC236}">
                <a16:creationId xmlns:a16="http://schemas.microsoft.com/office/drawing/2014/main" id="{7334C8EE-F6FB-EAF6-9415-99BF6257068D}"/>
              </a:ext>
            </a:extLst>
          </p:cNvPr>
          <p:cNvPicPr>
            <a:picLocks noChangeAspect="1"/>
          </p:cNvPicPr>
          <p:nvPr/>
        </p:nvPicPr>
        <p:blipFill>
          <a:blip r:embed="rId4"/>
          <a:stretch>
            <a:fillRect/>
          </a:stretch>
        </p:blipFill>
        <p:spPr>
          <a:xfrm>
            <a:off x="5468645" y="5411595"/>
            <a:ext cx="4429125" cy="1143000"/>
          </a:xfrm>
          <a:prstGeom prst="rect">
            <a:avLst/>
          </a:prstGeom>
        </p:spPr>
      </p:pic>
    </p:spTree>
    <p:extLst>
      <p:ext uri="{BB962C8B-B14F-4D97-AF65-F5344CB8AC3E}">
        <p14:creationId xmlns:p14="http://schemas.microsoft.com/office/powerpoint/2010/main" val="2845246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16524" y="368574"/>
            <a:ext cx="6589150" cy="1120257"/>
          </a:xfrm>
        </p:spPr>
        <p:txBody>
          <a:bodyPr/>
          <a:lstStyle/>
          <a:p>
            <a:r>
              <a:rPr lang="en-US" u="sng" dirty="0"/>
              <a:t>Getting data </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218489" y="2882279"/>
            <a:ext cx="7651945" cy="1465813"/>
          </a:xfrm>
        </p:spPr>
        <p:txBody>
          <a:bodyPr vert="horz" lIns="91440" tIns="45720" rIns="91440" bIns="45720" rtlCol="0" anchor="t">
            <a:noAutofit/>
          </a:bodyPr>
          <a:lstStyle/>
          <a:p>
            <a:r>
              <a:rPr lang="en-US" sz="2400" dirty="0">
                <a:latin typeface="Agency FB" panose="020B0503020202020204" pitchFamily="34" charset="0"/>
              </a:rPr>
              <a:t>The concatenated feature vectors are converted into a sparse matrix using a </a:t>
            </a:r>
            <a:r>
              <a:rPr lang="en-US" sz="2400" dirty="0" err="1">
                <a:latin typeface="Agency FB" panose="020B0503020202020204" pitchFamily="34" charset="0"/>
              </a:rPr>
              <a:t>Tfidf</a:t>
            </a:r>
            <a:r>
              <a:rPr lang="en-US" sz="2400" dirty="0">
                <a:latin typeface="Agency FB" panose="020B0503020202020204" pitchFamily="34" charset="0"/>
              </a:rPr>
              <a:t> Vectorizer. It determines each pair of movies' cosine similarity. The application uses </a:t>
            </a:r>
            <a:r>
              <a:rPr lang="en-US" sz="2400" dirty="0" err="1">
                <a:latin typeface="Agency FB" panose="020B0503020202020204" pitchFamily="34" charset="0"/>
              </a:rPr>
              <a:t>difflib.get_close_matches</a:t>
            </a:r>
            <a:r>
              <a:rPr lang="en-US" sz="2400" dirty="0">
                <a:latin typeface="Agency FB" panose="020B0503020202020204" pitchFamily="34" charset="0"/>
              </a:rPr>
              <a:t>() to locate a near match in the movies data when a user provides the name of a movie.</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4" name="Content Placeholder 2">
            <a:extLst>
              <a:ext uri="{FF2B5EF4-FFF2-40B4-BE49-F238E27FC236}">
                <a16:creationId xmlns:a16="http://schemas.microsoft.com/office/drawing/2014/main" id="{BEDAB498-A0E7-0838-5028-41BF37719526}"/>
              </a:ext>
            </a:extLst>
          </p:cNvPr>
          <p:cNvSpPr txBox="1">
            <a:spLocks/>
          </p:cNvSpPr>
          <p:nvPr/>
        </p:nvSpPr>
        <p:spPr>
          <a:xfrm>
            <a:off x="190792" y="1312556"/>
            <a:ext cx="7651945" cy="1442368"/>
          </a:xfrm>
          <a:prstGeom prst="rect">
            <a:avLst/>
          </a:prstGeom>
        </p:spPr>
        <p:txBody>
          <a:bodyPr vert="horz" lIns="91440" tIns="45720" rIns="91440" bIns="45720" rtlCol="0" anchor="t">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bg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gency FB" panose="020B0503020202020204" pitchFamily="34" charset="0"/>
              </a:rPr>
              <a:t>The movie data is loaded by the program from a CSV file. By completing missing values and cleaning up the data, it carries out data preparation. It concatenates the genres, keywords, tagline, cast, and director features to produce a combined feature vector for every film. </a:t>
            </a:r>
          </a:p>
        </p:txBody>
      </p:sp>
      <p:sp>
        <p:nvSpPr>
          <p:cNvPr id="5" name="Content Placeholder 2">
            <a:extLst>
              <a:ext uri="{FF2B5EF4-FFF2-40B4-BE49-F238E27FC236}">
                <a16:creationId xmlns:a16="http://schemas.microsoft.com/office/drawing/2014/main" id="{45417D38-5430-3370-2E34-61AEE49C1509}"/>
              </a:ext>
            </a:extLst>
          </p:cNvPr>
          <p:cNvSpPr txBox="1">
            <a:spLocks/>
          </p:cNvSpPr>
          <p:nvPr/>
        </p:nvSpPr>
        <p:spPr>
          <a:xfrm>
            <a:off x="132177" y="4827137"/>
            <a:ext cx="7651945" cy="990324"/>
          </a:xfrm>
          <a:prstGeom prst="rect">
            <a:avLst/>
          </a:prstGeom>
        </p:spPr>
        <p:txBody>
          <a:bodyPr vert="horz" lIns="91440" tIns="45720" rIns="91440" bIns="45720" rtlCol="0" anchor="t">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bg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gency FB" panose="020B0503020202020204" pitchFamily="34" charset="0"/>
              </a:rPr>
              <a:t>Next, the movie's index is obtained, and the cosine similarity matrix is used to determine which ten films are the most similar. In the end, the user receives the recommended movie list.</a:t>
            </a:r>
          </a:p>
        </p:txBody>
      </p:sp>
      <p:sp>
        <p:nvSpPr>
          <p:cNvPr id="10" name="Rectangle 9">
            <a:extLst>
              <a:ext uri="{FF2B5EF4-FFF2-40B4-BE49-F238E27FC236}">
                <a16:creationId xmlns:a16="http://schemas.microsoft.com/office/drawing/2014/main" id="{75A4C95F-EEEF-D346-A239-0475FA66156B}"/>
              </a:ext>
            </a:extLst>
          </p:cNvPr>
          <p:cNvSpPr/>
          <p:nvPr/>
        </p:nvSpPr>
        <p:spPr>
          <a:xfrm>
            <a:off x="9040844" y="802234"/>
            <a:ext cx="2461847" cy="30245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een file format with white text">
            <a:extLst>
              <a:ext uri="{FF2B5EF4-FFF2-40B4-BE49-F238E27FC236}">
                <a16:creationId xmlns:a16="http://schemas.microsoft.com/office/drawing/2014/main" id="{228E9948-26AD-C742-BC2A-51A4DC6D95FF}"/>
              </a:ext>
            </a:extLst>
          </p:cNvPr>
          <p:cNvPicPr>
            <a:picLocks noChangeAspect="1"/>
          </p:cNvPicPr>
          <p:nvPr/>
        </p:nvPicPr>
        <p:blipFill>
          <a:blip r:embed="rId3"/>
          <a:srcRect l="12828" t="3281" r="10802" b="5057"/>
          <a:stretch/>
        </p:blipFill>
        <p:spPr>
          <a:xfrm>
            <a:off x="9068541" y="813958"/>
            <a:ext cx="2461847" cy="3024554"/>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400174" y="63775"/>
            <a:ext cx="9866540" cy="815456"/>
          </a:xfrm>
        </p:spPr>
        <p:txBody>
          <a:bodyPr anchor="t">
            <a:normAutofit/>
          </a:bodyPr>
          <a:lstStyle/>
          <a:p>
            <a:r>
              <a:rPr lang="en-US" u="sng" dirty="0"/>
              <a:t>Operations on data -</a:t>
            </a:r>
          </a:p>
        </p:txBody>
      </p:sp>
      <p:pic>
        <p:nvPicPr>
          <p:cNvPr id="3" name="Content Placeholder 2" descr="A screenshot of a computer">
            <a:extLst>
              <a:ext uri="{FF2B5EF4-FFF2-40B4-BE49-F238E27FC236}">
                <a16:creationId xmlns:a16="http://schemas.microsoft.com/office/drawing/2014/main" id="{4A175FC8-EF80-2873-4D6E-74DF8E8E8E1D}"/>
              </a:ext>
            </a:extLst>
          </p:cNvPr>
          <p:cNvPicPr>
            <a:picLocks noGrp="1" noChangeAspect="1"/>
          </p:cNvPicPr>
          <p:nvPr>
            <p:ph sz="half" idx="15"/>
          </p:nvPr>
        </p:nvPicPr>
        <p:blipFill>
          <a:blip r:embed="rId3"/>
          <a:stretch>
            <a:fillRect/>
          </a:stretch>
        </p:blipFill>
        <p:spPr>
          <a:xfrm>
            <a:off x="1269075" y="1529919"/>
            <a:ext cx="10311420" cy="4583333"/>
          </a:xfrm>
          <a:noFill/>
        </p:spPr>
      </p:pic>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sp>
        <p:nvSpPr>
          <p:cNvPr id="10" name="TextBox 9">
            <a:extLst>
              <a:ext uri="{FF2B5EF4-FFF2-40B4-BE49-F238E27FC236}">
                <a16:creationId xmlns:a16="http://schemas.microsoft.com/office/drawing/2014/main" id="{47C6F30D-8A28-CF54-C570-70FC4EB90A30}"/>
              </a:ext>
            </a:extLst>
          </p:cNvPr>
          <p:cNvSpPr txBox="1"/>
          <p:nvPr/>
        </p:nvSpPr>
        <p:spPr>
          <a:xfrm>
            <a:off x="1400174" y="1019909"/>
            <a:ext cx="9302995" cy="369332"/>
          </a:xfrm>
          <a:prstGeom prst="rect">
            <a:avLst/>
          </a:prstGeom>
          <a:noFill/>
        </p:spPr>
        <p:txBody>
          <a:bodyPr wrap="square" rtlCol="0">
            <a:spAutoFit/>
          </a:bodyPr>
          <a:lstStyle/>
          <a:p>
            <a:r>
              <a:rPr lang="en-US" b="1" u="sng" dirty="0">
                <a:solidFill>
                  <a:schemeClr val="bg1"/>
                </a:solidFill>
              </a:rPr>
              <a:t>Before Preprocessing</a:t>
            </a:r>
          </a:p>
        </p:txBody>
      </p:sp>
    </p:spTree>
    <p:extLst>
      <p:ext uri="{BB962C8B-B14F-4D97-AF65-F5344CB8AC3E}">
        <p14:creationId xmlns:p14="http://schemas.microsoft.com/office/powerpoint/2010/main" val="4151694508"/>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{CC0E5737-13AD-466D-82E8-D1A5EFB73968}tf33968143_win32</Template>
  <TotalTime>242</TotalTime>
  <Words>698</Words>
  <Application>Microsoft Office PowerPoint</Application>
  <PresentationFormat>Widescreen</PresentationFormat>
  <Paragraphs>70</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Agency FB</vt:lpstr>
      <vt:lpstr>Aharoni</vt:lpstr>
      <vt:lpstr>Arial</vt:lpstr>
      <vt:lpstr>Avenir Next LT Pro</vt:lpstr>
      <vt:lpstr>Calibri</vt:lpstr>
      <vt:lpstr>Custom</vt:lpstr>
      <vt:lpstr>Recommendation systems</vt:lpstr>
      <vt:lpstr>INTRODUCTION</vt:lpstr>
      <vt:lpstr>Movie Recommendation system_</vt:lpstr>
      <vt:lpstr>PowerPoint Presentation</vt:lpstr>
      <vt:lpstr>Core concepts used</vt:lpstr>
      <vt:lpstr>Cosine similarity</vt:lpstr>
      <vt:lpstr>More about  [ cosine similarity ] -</vt:lpstr>
      <vt:lpstr>Getting data </vt:lpstr>
      <vt:lpstr>Operations on data -</vt:lpstr>
      <vt:lpstr>Final Dataset ( Filtered out)</vt:lpstr>
      <vt:lpstr>Final 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ARPAN SINGH</dc:creator>
  <cp:lastModifiedBy>ARPAN SINGH</cp:lastModifiedBy>
  <cp:revision>24</cp:revision>
  <dcterms:created xsi:type="dcterms:W3CDTF">2024-11-10T09:40:04Z</dcterms:created>
  <dcterms:modified xsi:type="dcterms:W3CDTF">2025-01-06T02:54:54Z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